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861" r:id="rId2"/>
    <p:sldId id="1302" r:id="rId3"/>
    <p:sldId id="1306" r:id="rId4"/>
    <p:sldId id="1313" r:id="rId5"/>
    <p:sldId id="1303" r:id="rId6"/>
    <p:sldId id="1314" r:id="rId7"/>
    <p:sldId id="1311" r:id="rId8"/>
    <p:sldId id="1317" r:id="rId9"/>
    <p:sldId id="1315" r:id="rId10"/>
    <p:sldId id="1318" r:id="rId11"/>
    <p:sldId id="1316" r:id="rId12"/>
    <p:sldId id="1320" r:id="rId13"/>
    <p:sldId id="1321" r:id="rId14"/>
    <p:sldId id="1322"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81" autoAdjust="0"/>
    <p:restoredTop sz="88571" autoAdjust="0"/>
  </p:normalViewPr>
  <p:slideViewPr>
    <p:cSldViewPr>
      <p:cViewPr varScale="1">
        <p:scale>
          <a:sx n="130" d="100"/>
          <a:sy n="130" d="100"/>
        </p:scale>
        <p:origin x="1672"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12/16/22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489163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354256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222800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490720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619776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63898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62408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89469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55261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881948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007823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567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3 John</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403648" y="3189687"/>
            <a:ext cx="7501105" cy="1200329"/>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You will do well to send them on their journey in a manner worthy of God.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For they have gone out for the sake of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Name</a:t>
            </a:r>
            <a:r>
              <a:rPr lang="en-AU" dirty="0">
                <a:latin typeface="Comic Sans MS" panose="030F0902030302020204" pitchFamily="66" charset="0"/>
                <a:ea typeface="Times New Roman" panose="02020603050405020304" pitchFamily="18" charset="0"/>
                <a:cs typeface="Times New Roman" panose="02020603050405020304" pitchFamily="18" charset="0"/>
              </a:rPr>
              <a:t>, accepting nothing from the Gentiles.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we ought to support people like these, </a:t>
            </a:r>
            <a:r>
              <a:rPr lang="en-AU" u="sng" dirty="0">
                <a:latin typeface="Comic Sans MS" panose="030F0902030302020204" pitchFamily="66" charset="0"/>
                <a:ea typeface="Times New Roman" panose="02020603050405020304" pitchFamily="18" charset="0"/>
                <a:cs typeface="Times New Roman" panose="02020603050405020304" pitchFamily="18" charset="0"/>
              </a:rPr>
              <a:t>that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we</a:t>
            </a:r>
            <a:r>
              <a:rPr lang="en-AU" u="sng" dirty="0">
                <a:latin typeface="Comic Sans MS" panose="030F0902030302020204" pitchFamily="66" charset="0"/>
                <a:ea typeface="Times New Roman" panose="02020603050405020304" pitchFamily="18" charset="0"/>
                <a:cs typeface="Times New Roman" panose="02020603050405020304" pitchFamily="18" charset="0"/>
              </a:rPr>
              <a:t> may be fellow workers for the truth</a:t>
            </a:r>
            <a:r>
              <a:rPr lang="en-AU" dirty="0">
                <a:latin typeface="Comic Sans MS" panose="030F0902030302020204" pitchFamily="66" charset="0"/>
                <a:ea typeface="Times New Roman" panose="02020603050405020304" pitchFamily="18" charset="0"/>
                <a:cs typeface="Times New Roman" panose="02020603050405020304" pitchFamily="18" charset="0"/>
              </a:rPr>
              <a:t>.</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08CE5854-980D-0BB9-941D-51F324F922B6}"/>
              </a:ext>
            </a:extLst>
          </p:cNvPr>
          <p:cNvSpPr txBox="1"/>
          <p:nvPr/>
        </p:nvSpPr>
        <p:spPr>
          <a:xfrm>
            <a:off x="0" y="813366"/>
            <a:ext cx="1835696"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Sheep    (Gaius)</a:t>
            </a:r>
          </a:p>
        </p:txBody>
      </p:sp>
      <p:sp>
        <p:nvSpPr>
          <p:cNvPr id="2" name="TextBox 1">
            <a:extLst>
              <a:ext uri="{FF2B5EF4-FFF2-40B4-BE49-F238E27FC236}">
                <a16:creationId xmlns:a16="http://schemas.microsoft.com/office/drawing/2014/main" id="{37BE93A2-5792-F249-CA0A-23D3758DECA4}"/>
              </a:ext>
            </a:extLst>
          </p:cNvPr>
          <p:cNvSpPr txBox="1"/>
          <p:nvPr/>
        </p:nvSpPr>
        <p:spPr>
          <a:xfrm>
            <a:off x="20993" y="4710940"/>
            <a:ext cx="276905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Goat    (Diotrephes)</a:t>
            </a:r>
          </a:p>
        </p:txBody>
      </p:sp>
      <p:sp>
        <p:nvSpPr>
          <p:cNvPr id="9" name="TextBox 8">
            <a:extLst>
              <a:ext uri="{FF2B5EF4-FFF2-40B4-BE49-F238E27FC236}">
                <a16:creationId xmlns:a16="http://schemas.microsoft.com/office/drawing/2014/main" id="{6148B493-24D8-282C-D4AF-79B73A02CA71}"/>
              </a:ext>
            </a:extLst>
          </p:cNvPr>
          <p:cNvSpPr txBox="1"/>
          <p:nvPr/>
        </p:nvSpPr>
        <p:spPr>
          <a:xfrm>
            <a:off x="1600099" y="819394"/>
            <a:ext cx="7540251" cy="646331"/>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Full of Truth &amp; Love.  Demonstrates truth of his faith with hospitality &amp; love</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the Truth  (Living out his faith in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8F1B93-DFBF-3FFE-E2C1-59699036D806}"/>
              </a:ext>
            </a:extLst>
          </p:cNvPr>
          <p:cNvSpPr txBox="1"/>
          <p:nvPr/>
        </p:nvSpPr>
        <p:spPr>
          <a:xfrm>
            <a:off x="-3650" y="0"/>
            <a:ext cx="9144000" cy="86177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Welcome and Hospitality to Missionaries of Truth</a:t>
            </a:r>
          </a:p>
          <a:p>
            <a:pPr marL="317500" indent="-317500" algn="ctr"/>
            <a:r>
              <a:rPr lang="en-AU" sz="2500" dirty="0">
                <a:solidFill>
                  <a:srgbClr val="FFFF00"/>
                </a:solidFill>
                <a:latin typeface="Times New Roman" panose="02020603050405020304" pitchFamily="18" charset="0"/>
                <a:cs typeface="Times New Roman" panose="02020603050405020304" pitchFamily="18" charset="0"/>
              </a:rPr>
              <a:t>is a Welcome to Jesus</a:t>
            </a:r>
          </a:p>
        </p:txBody>
      </p:sp>
      <p:sp>
        <p:nvSpPr>
          <p:cNvPr id="6" name="TextBox 5">
            <a:extLst>
              <a:ext uri="{FF2B5EF4-FFF2-40B4-BE49-F238E27FC236}">
                <a16:creationId xmlns:a16="http://schemas.microsoft.com/office/drawing/2014/main" id="{FC6E012F-6EB0-9866-FC18-11D5A32483E3}"/>
              </a:ext>
            </a:extLst>
          </p:cNvPr>
          <p:cNvSpPr txBox="1"/>
          <p:nvPr/>
        </p:nvSpPr>
        <p:spPr>
          <a:xfrm>
            <a:off x="2104155" y="4710940"/>
            <a:ext cx="561560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Self-centred.  Rejects visiting brothers who preach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7CF3705-FFE1-ED2E-973F-9DE64452D73E}"/>
              </a:ext>
            </a:extLst>
          </p:cNvPr>
          <p:cNvSpPr txBox="1"/>
          <p:nvPr/>
        </p:nvSpPr>
        <p:spPr>
          <a:xfrm>
            <a:off x="907140" y="1467536"/>
            <a:ext cx="7121244" cy="1200329"/>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John – Do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welcome false teachers into the church</a:t>
            </a:r>
          </a:p>
          <a:p>
            <a:r>
              <a:rPr lang="en-AU" dirty="0">
                <a:solidFill>
                  <a:schemeClr val="bg1"/>
                </a:solidFill>
                <a:latin typeface="Times New Roman" panose="02020603050405020304" pitchFamily="18" charset="0"/>
                <a:cs typeface="Times New Roman" panose="02020603050405020304" pitchFamily="18" charset="0"/>
              </a:rPr>
              <a:t>3 John – </a:t>
            </a:r>
            <a:r>
              <a:rPr lang="en-AU" b="1"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welcome and lovingly provide for Preachers of the Truth</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Welcome preachers of truth with open arms &amp; open doors;</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Provide for their needs;  Bless them as we send them on their way</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6E640F3-06DC-1655-DE98-4B3FD76B44C4}"/>
              </a:ext>
            </a:extLst>
          </p:cNvPr>
          <p:cNvSpPr txBox="1"/>
          <p:nvPr/>
        </p:nvSpPr>
        <p:spPr>
          <a:xfrm>
            <a:off x="179512" y="2719960"/>
            <a:ext cx="7540251"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support missionaries, we become fellow workers in the Truth</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974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uiExpand="1" build="p"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20993" y="3189687"/>
            <a:ext cx="9102013" cy="1754326"/>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rPr>
              <a:t>Matthew 10: (ESV)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40 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“Whoever receives you receives me, and whoever receives me receives him who sent me. </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one who receives a prophet because he is a prophet will receive a prophet’s reward, and the one who receives a righteous person because he is a righteous person will receive a righteous person’s reward.</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42 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whoever gives one of these little ones even a cup of cold water because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he is a disciple</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truly, I say to you, he will by no means lose his reward.”</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08CE5854-980D-0BB9-941D-51F324F922B6}"/>
              </a:ext>
            </a:extLst>
          </p:cNvPr>
          <p:cNvSpPr txBox="1"/>
          <p:nvPr/>
        </p:nvSpPr>
        <p:spPr>
          <a:xfrm>
            <a:off x="0" y="813366"/>
            <a:ext cx="1835696"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Sheep    (Gaius)</a:t>
            </a:r>
          </a:p>
        </p:txBody>
      </p:sp>
      <p:sp>
        <p:nvSpPr>
          <p:cNvPr id="2" name="TextBox 1">
            <a:extLst>
              <a:ext uri="{FF2B5EF4-FFF2-40B4-BE49-F238E27FC236}">
                <a16:creationId xmlns:a16="http://schemas.microsoft.com/office/drawing/2014/main" id="{37BE93A2-5792-F249-CA0A-23D3758DECA4}"/>
              </a:ext>
            </a:extLst>
          </p:cNvPr>
          <p:cNvSpPr txBox="1"/>
          <p:nvPr/>
        </p:nvSpPr>
        <p:spPr>
          <a:xfrm>
            <a:off x="20993" y="5044408"/>
            <a:ext cx="276905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Goat    (Diotrephes)</a:t>
            </a:r>
          </a:p>
        </p:txBody>
      </p:sp>
      <p:sp>
        <p:nvSpPr>
          <p:cNvPr id="9" name="TextBox 8">
            <a:extLst>
              <a:ext uri="{FF2B5EF4-FFF2-40B4-BE49-F238E27FC236}">
                <a16:creationId xmlns:a16="http://schemas.microsoft.com/office/drawing/2014/main" id="{6148B493-24D8-282C-D4AF-79B73A02CA71}"/>
              </a:ext>
            </a:extLst>
          </p:cNvPr>
          <p:cNvSpPr txBox="1"/>
          <p:nvPr/>
        </p:nvSpPr>
        <p:spPr>
          <a:xfrm>
            <a:off x="1600099" y="819394"/>
            <a:ext cx="7540251" cy="646331"/>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Full of Truth &amp; Love.  Demonstrates truth of his faith with hospitality &amp; love</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the Truth  (Living out his faith in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8F1B93-DFBF-3FFE-E2C1-59699036D806}"/>
              </a:ext>
            </a:extLst>
          </p:cNvPr>
          <p:cNvSpPr txBox="1"/>
          <p:nvPr/>
        </p:nvSpPr>
        <p:spPr>
          <a:xfrm>
            <a:off x="-3650" y="0"/>
            <a:ext cx="9144000" cy="86177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Welcome and Hospitality to Missionaries of Truth</a:t>
            </a:r>
          </a:p>
          <a:p>
            <a:pPr marL="317500" indent="-317500" algn="ctr"/>
            <a:r>
              <a:rPr lang="en-AU" sz="2500" dirty="0">
                <a:solidFill>
                  <a:srgbClr val="FFFF00"/>
                </a:solidFill>
                <a:latin typeface="Times New Roman" panose="02020603050405020304" pitchFamily="18" charset="0"/>
                <a:cs typeface="Times New Roman" panose="02020603050405020304" pitchFamily="18" charset="0"/>
              </a:rPr>
              <a:t>is a Welcome to Jesus</a:t>
            </a:r>
          </a:p>
        </p:txBody>
      </p:sp>
      <p:sp>
        <p:nvSpPr>
          <p:cNvPr id="6" name="TextBox 5">
            <a:extLst>
              <a:ext uri="{FF2B5EF4-FFF2-40B4-BE49-F238E27FC236}">
                <a16:creationId xmlns:a16="http://schemas.microsoft.com/office/drawing/2014/main" id="{FC6E012F-6EB0-9866-FC18-11D5A32483E3}"/>
              </a:ext>
            </a:extLst>
          </p:cNvPr>
          <p:cNvSpPr txBox="1"/>
          <p:nvPr/>
        </p:nvSpPr>
        <p:spPr>
          <a:xfrm>
            <a:off x="2104155" y="5044408"/>
            <a:ext cx="561560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Self-centred.  Rejects visiting brothers who preach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7CF3705-FFE1-ED2E-973F-9DE64452D73E}"/>
              </a:ext>
            </a:extLst>
          </p:cNvPr>
          <p:cNvSpPr txBox="1"/>
          <p:nvPr/>
        </p:nvSpPr>
        <p:spPr>
          <a:xfrm>
            <a:off x="907140" y="1467536"/>
            <a:ext cx="7121244" cy="1200329"/>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John – Do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welcome false teachers into the church</a:t>
            </a:r>
          </a:p>
          <a:p>
            <a:r>
              <a:rPr lang="en-AU" dirty="0">
                <a:solidFill>
                  <a:schemeClr val="bg1"/>
                </a:solidFill>
                <a:latin typeface="Times New Roman" panose="02020603050405020304" pitchFamily="18" charset="0"/>
                <a:cs typeface="Times New Roman" panose="02020603050405020304" pitchFamily="18" charset="0"/>
              </a:rPr>
              <a:t>3 John – </a:t>
            </a:r>
            <a:r>
              <a:rPr lang="en-AU" b="1"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welcome and lovingly provide for Preachers of the Truth</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Welcome preachers of truth with open arms &amp; open doors;</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Provide for their needs;  Bless them as we send them on their way</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6E640F3-06DC-1655-DE98-4B3FD76B44C4}"/>
              </a:ext>
            </a:extLst>
          </p:cNvPr>
          <p:cNvSpPr txBox="1"/>
          <p:nvPr/>
        </p:nvSpPr>
        <p:spPr>
          <a:xfrm>
            <a:off x="179512" y="2719960"/>
            <a:ext cx="7540251"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support missionaries, we become fellow workers in the Truth</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575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2510955" y="4985065"/>
            <a:ext cx="6588224" cy="646331"/>
          </a:xfrm>
          <a:prstGeom prst="rect">
            <a:avLst/>
          </a:prstGeom>
          <a:solidFill>
            <a:schemeClr val="bg1"/>
          </a:solidFill>
          <a:ln w="9525">
            <a:noFill/>
            <a:miter lim="800000"/>
            <a:headEnd/>
            <a:tailEnd/>
          </a:ln>
        </p:spPr>
        <p:txBody>
          <a:bodyPr wrap="square">
            <a:prstTxWarp prst="textNoShape">
              <a:avLst/>
            </a:prstTxWarp>
            <a:spAutoFit/>
          </a:bodyPr>
          <a:lstStyle/>
          <a:p>
            <a:r>
              <a:rPr lang="en-AU" b="1" baseline="30000" dirty="0">
                <a:latin typeface="Comic Sans MS" panose="030F0902030302020204" pitchFamily="66" charset="0"/>
                <a:ea typeface="Times New Roman" panose="02020603050405020304" pitchFamily="18" charset="0"/>
              </a:rPr>
              <a:t>11 </a:t>
            </a:r>
            <a:r>
              <a:rPr lang="en-AU" dirty="0">
                <a:latin typeface="Comic Sans MS" panose="030F0902030302020204" pitchFamily="66" charset="0"/>
                <a:ea typeface="Times New Roman" panose="02020603050405020304" pitchFamily="18" charset="0"/>
              </a:rPr>
              <a:t>Beloved, do not imitate evil but imitate good. Whoever does good is from God;  whoever does evil has not seen God.</a:t>
            </a:r>
            <a:r>
              <a:rPr lang="en-AU" dirty="0">
                <a:latin typeface="Comic Sans MS" panose="030F0902030302020204" pitchFamily="66" charset="0"/>
              </a:rPr>
              <a:t> </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08CE5854-980D-0BB9-941D-51F324F922B6}"/>
              </a:ext>
            </a:extLst>
          </p:cNvPr>
          <p:cNvSpPr txBox="1"/>
          <p:nvPr/>
        </p:nvSpPr>
        <p:spPr>
          <a:xfrm>
            <a:off x="0" y="387713"/>
            <a:ext cx="1835696"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Sheep    (Gaius)</a:t>
            </a:r>
          </a:p>
        </p:txBody>
      </p:sp>
      <p:sp>
        <p:nvSpPr>
          <p:cNvPr id="2" name="TextBox 1">
            <a:extLst>
              <a:ext uri="{FF2B5EF4-FFF2-40B4-BE49-F238E27FC236}">
                <a16:creationId xmlns:a16="http://schemas.microsoft.com/office/drawing/2014/main" id="{37BE93A2-5792-F249-CA0A-23D3758DECA4}"/>
              </a:ext>
            </a:extLst>
          </p:cNvPr>
          <p:cNvSpPr txBox="1"/>
          <p:nvPr/>
        </p:nvSpPr>
        <p:spPr>
          <a:xfrm>
            <a:off x="-7222" y="3394723"/>
            <a:ext cx="276905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Goat    (Diotrephes)</a:t>
            </a:r>
          </a:p>
        </p:txBody>
      </p:sp>
      <p:sp>
        <p:nvSpPr>
          <p:cNvPr id="9" name="TextBox 8">
            <a:extLst>
              <a:ext uri="{FF2B5EF4-FFF2-40B4-BE49-F238E27FC236}">
                <a16:creationId xmlns:a16="http://schemas.microsoft.com/office/drawing/2014/main" id="{6148B493-24D8-282C-D4AF-79B73A02CA71}"/>
              </a:ext>
            </a:extLst>
          </p:cNvPr>
          <p:cNvSpPr txBox="1"/>
          <p:nvPr/>
        </p:nvSpPr>
        <p:spPr>
          <a:xfrm>
            <a:off x="1907704" y="393995"/>
            <a:ext cx="7204431" cy="646331"/>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Full of Truth &amp; Love.  Demonstrates truth of faith with hospitality &amp; love</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the Truth  (Living out his faith in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8F1B93-DFBF-3FFE-E2C1-59699036D806}"/>
              </a:ext>
            </a:extLst>
          </p:cNvPr>
          <p:cNvSpPr txBox="1"/>
          <p:nvPr/>
        </p:nvSpPr>
        <p:spPr>
          <a:xfrm>
            <a:off x="-3650" y="0"/>
            <a:ext cx="9144000" cy="430887"/>
          </a:xfrm>
          <a:prstGeom prst="rect">
            <a:avLst/>
          </a:prstGeom>
          <a:no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Welcome and Hospitality to Missionaries of Truth is a Welcome to Jesus</a:t>
            </a:r>
          </a:p>
        </p:txBody>
      </p:sp>
      <p:sp>
        <p:nvSpPr>
          <p:cNvPr id="6" name="TextBox 5">
            <a:extLst>
              <a:ext uri="{FF2B5EF4-FFF2-40B4-BE49-F238E27FC236}">
                <a16:creationId xmlns:a16="http://schemas.microsoft.com/office/drawing/2014/main" id="{FC6E012F-6EB0-9866-FC18-11D5A32483E3}"/>
              </a:ext>
            </a:extLst>
          </p:cNvPr>
          <p:cNvSpPr txBox="1"/>
          <p:nvPr/>
        </p:nvSpPr>
        <p:spPr>
          <a:xfrm>
            <a:off x="2075940" y="3394723"/>
            <a:ext cx="561560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Self-centred.  Rejects visiting brothers who preach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7CF3705-FFE1-ED2E-973F-9DE64452D73E}"/>
              </a:ext>
            </a:extLst>
          </p:cNvPr>
          <p:cNvSpPr txBox="1"/>
          <p:nvPr/>
        </p:nvSpPr>
        <p:spPr>
          <a:xfrm>
            <a:off x="878925" y="1042137"/>
            <a:ext cx="7121244" cy="1200329"/>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John – Do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welcome false teachers into the church</a:t>
            </a:r>
          </a:p>
          <a:p>
            <a:r>
              <a:rPr lang="en-AU" dirty="0">
                <a:solidFill>
                  <a:schemeClr val="bg1"/>
                </a:solidFill>
                <a:latin typeface="Times New Roman" panose="02020603050405020304" pitchFamily="18" charset="0"/>
                <a:cs typeface="Times New Roman" panose="02020603050405020304" pitchFamily="18" charset="0"/>
              </a:rPr>
              <a:t>3 John – </a:t>
            </a:r>
            <a:r>
              <a:rPr lang="en-AU" b="1"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welcome and lovingly provide for Preachers of the Truth</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Welcome preachers of truth with open arms &amp; open doors;</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Provide for their needs;  Bless them as we send them on their way</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6E640F3-06DC-1655-DE98-4B3FD76B44C4}"/>
              </a:ext>
            </a:extLst>
          </p:cNvPr>
          <p:cNvSpPr txBox="1"/>
          <p:nvPr/>
        </p:nvSpPr>
        <p:spPr>
          <a:xfrm>
            <a:off x="151297" y="2246423"/>
            <a:ext cx="7540251"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support missionaries, we become fellow workers in the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886A675-9CA1-06E9-88DC-E2E8B61A64C1}"/>
              </a:ext>
            </a:extLst>
          </p:cNvPr>
          <p:cNvSpPr txBox="1"/>
          <p:nvPr/>
        </p:nvSpPr>
        <p:spPr>
          <a:xfrm>
            <a:off x="715892" y="2615755"/>
            <a:ext cx="8220382" cy="646331"/>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Let’s be like Gaius – a people of truth who walk in truth – </a:t>
            </a:r>
          </a:p>
          <a:p>
            <a:pPr indent="1692275"/>
            <a:r>
              <a:rPr lang="en-AU" dirty="0">
                <a:solidFill>
                  <a:schemeClr val="bg1"/>
                </a:solidFill>
                <a:latin typeface="Times New Roman" panose="02020603050405020304" pitchFamily="18" charset="0"/>
                <a:cs typeface="Times New Roman" panose="02020603050405020304" pitchFamily="18" charset="0"/>
              </a:rPr>
              <a:t>  – Welcoming workers of Christ, supporting and providing for them</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AFB086B-F8F9-84F1-451E-D0754E22CD36}"/>
              </a:ext>
            </a:extLst>
          </p:cNvPr>
          <p:cNvSpPr txBox="1"/>
          <p:nvPr/>
        </p:nvSpPr>
        <p:spPr>
          <a:xfrm>
            <a:off x="1547664" y="3749435"/>
            <a:ext cx="7654209" cy="923330"/>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Slanderous gossip against Godly authority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Offers no hospitality for Christ’s true disciples</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Separation from those who do love in truth</a:t>
            </a:r>
          </a:p>
        </p:txBody>
      </p:sp>
      <p:sp>
        <p:nvSpPr>
          <p:cNvPr id="7" name="TextBox 6">
            <a:extLst>
              <a:ext uri="{FF2B5EF4-FFF2-40B4-BE49-F238E27FC236}">
                <a16:creationId xmlns:a16="http://schemas.microsoft.com/office/drawing/2014/main" id="{EF231419-E250-EB3C-B337-F82FA7AA8662}"/>
              </a:ext>
            </a:extLst>
          </p:cNvPr>
          <p:cNvSpPr txBox="1"/>
          <p:nvPr/>
        </p:nvSpPr>
        <p:spPr>
          <a:xfrm>
            <a:off x="-23788" y="4639884"/>
            <a:ext cx="4563579"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Choose Carefully who we Model ourselves on</a:t>
            </a:r>
          </a:p>
        </p:txBody>
      </p:sp>
      <p:sp>
        <p:nvSpPr>
          <p:cNvPr id="11" name="TextBox 10">
            <a:extLst>
              <a:ext uri="{FF2B5EF4-FFF2-40B4-BE49-F238E27FC236}">
                <a16:creationId xmlns:a16="http://schemas.microsoft.com/office/drawing/2014/main" id="{375A157C-4E1B-E79E-B4FA-208D7FAF9DF8}"/>
              </a:ext>
            </a:extLst>
          </p:cNvPr>
          <p:cNvSpPr txBox="1"/>
          <p:nvPr/>
        </p:nvSpPr>
        <p:spPr>
          <a:xfrm>
            <a:off x="7088" y="671248"/>
            <a:ext cx="218864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(rewarded in Christ)</a:t>
            </a:r>
          </a:p>
        </p:txBody>
      </p:sp>
      <p:sp>
        <p:nvSpPr>
          <p:cNvPr id="12" name="TextBox 11">
            <a:extLst>
              <a:ext uri="{FF2B5EF4-FFF2-40B4-BE49-F238E27FC236}">
                <a16:creationId xmlns:a16="http://schemas.microsoft.com/office/drawing/2014/main" id="{241F1138-868F-208F-FF7A-661D8A57A4CE}"/>
              </a:ext>
            </a:extLst>
          </p:cNvPr>
          <p:cNvSpPr txBox="1"/>
          <p:nvPr/>
        </p:nvSpPr>
        <p:spPr>
          <a:xfrm>
            <a:off x="6955" y="3678258"/>
            <a:ext cx="1684725"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(will be judged)</a:t>
            </a:r>
          </a:p>
        </p:txBody>
      </p:sp>
    </p:spTree>
    <p:extLst>
      <p:ext uri="{BB962C8B-B14F-4D97-AF65-F5344CB8AC3E}">
        <p14:creationId xmlns:p14="http://schemas.microsoft.com/office/powerpoint/2010/main" val="284245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 grpId="0"/>
      <p:bldP spid="7"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4546" y="0"/>
            <a:ext cx="9148546" cy="2031325"/>
          </a:xfrm>
          <a:prstGeom prst="rect">
            <a:avLst/>
          </a:prstGeom>
          <a:solidFill>
            <a:schemeClr val="bg1"/>
          </a:solidFill>
          <a:ln w="9525">
            <a:noFill/>
            <a:miter lim="800000"/>
            <a:headEnd/>
            <a:tailEnd/>
          </a:ln>
        </p:spPr>
        <p:txBody>
          <a:bodyPr wrap="square">
            <a:prstTxWarp prst="textNoShape">
              <a:avLst/>
            </a:prstTxWarp>
            <a:spAutoFit/>
          </a:bodyPr>
          <a:lstStyle/>
          <a:p>
            <a:r>
              <a:rPr lang="en-US" sz="1800" dirty="0">
                <a:effectLst/>
                <a:latin typeface="Comic Sans MS" panose="030F0902030302020204" pitchFamily="66" charset="0"/>
                <a:ea typeface="Times New Roman" panose="02020603050405020304" pitchFamily="18" charset="0"/>
              </a:rPr>
              <a:t>Matthew 7:21–23</a:t>
            </a:r>
            <a:r>
              <a:rPr lang="en-AU" sz="1800" dirty="0">
                <a:effectLst/>
                <a:latin typeface="Comic Sans MS" panose="030F0902030302020204" pitchFamily="66" charset="0"/>
                <a:ea typeface="Times New Roman" panose="02020603050405020304" pitchFamily="18" charset="0"/>
              </a:rPr>
              <a:t> (ESV) </a:t>
            </a:r>
            <a:endParaRPr lang="en-AU" sz="1800" dirty="0">
              <a:effectLst/>
              <a:latin typeface="Times New Roman" panose="02020603050405020304" pitchFamily="18" charset="0"/>
              <a:ea typeface="Times New Roman" panose="02020603050405020304" pitchFamily="18" charset="0"/>
            </a:endParaRPr>
          </a:p>
          <a:p>
            <a:pPr indent="152400"/>
            <a:r>
              <a:rPr lang="en-US" sz="1800" b="1" baseline="30000" dirty="0">
                <a:effectLst/>
                <a:latin typeface="Comic Sans MS" panose="030F0902030302020204" pitchFamily="66" charset="0"/>
                <a:ea typeface="Times New Roman" panose="02020603050405020304" pitchFamily="18" charset="0"/>
              </a:rPr>
              <a:t>21 </a:t>
            </a:r>
            <a:r>
              <a:rPr lang="en-US" sz="1800" dirty="0">
                <a:solidFill>
                  <a:srgbClr val="FF0000"/>
                </a:solidFill>
                <a:effectLst/>
                <a:latin typeface="Comic Sans MS" panose="030F0902030302020204" pitchFamily="66" charset="0"/>
                <a:ea typeface="Times New Roman" panose="02020603050405020304" pitchFamily="18" charset="0"/>
              </a:rPr>
              <a:t>“Not everyone who says to me, ‘Lord, Lord,’ will enter the kingdom of heaven, </a:t>
            </a:r>
            <a:r>
              <a:rPr lang="en-US" sz="1800" u="sng" dirty="0">
                <a:solidFill>
                  <a:srgbClr val="FF0000"/>
                </a:solidFill>
                <a:effectLst/>
                <a:latin typeface="Comic Sans MS" panose="030F0902030302020204" pitchFamily="66" charset="0"/>
                <a:ea typeface="Times New Roman" panose="02020603050405020304" pitchFamily="18" charset="0"/>
              </a:rPr>
              <a:t>but the one who does the will of my Father who is in heaven</a:t>
            </a:r>
            <a:r>
              <a:rPr lang="en-US" sz="1800" dirty="0">
                <a:solidFill>
                  <a:srgbClr val="FF0000"/>
                </a:solidFill>
                <a:effectLst/>
                <a:latin typeface="Comic Sans MS" panose="030F0902030302020204" pitchFamily="66" charset="0"/>
                <a:ea typeface="Times New Roman" panose="02020603050405020304" pitchFamily="18" charset="0"/>
              </a:rPr>
              <a:t>.</a:t>
            </a:r>
            <a:r>
              <a:rPr lang="en-AU" sz="1800" dirty="0">
                <a:effectLst/>
                <a:latin typeface="Times New Roman" panose="02020603050405020304" pitchFamily="18" charset="0"/>
                <a:ea typeface="Times New Roman" panose="02020603050405020304" pitchFamily="18" charset="0"/>
              </a:rPr>
              <a:t>  </a:t>
            </a:r>
          </a:p>
          <a:p>
            <a:r>
              <a:rPr lang="en-US"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22 </a:t>
            </a:r>
            <a:r>
              <a:rPr lang="en-US"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On that day many will say to me, ‘Lord, Lord, did we not prophesy in your name, and cast out demons in your name, and do many mighty works in your name?’  </a:t>
            </a:r>
            <a:endParaRPr lang="en-AU" sz="1800" dirty="0">
              <a:effectLst/>
              <a:latin typeface="Times New Roman" panose="02020603050405020304" pitchFamily="18" charset="0"/>
              <a:ea typeface="Times New Roman" panose="02020603050405020304" pitchFamily="18" charset="0"/>
            </a:endParaRPr>
          </a:p>
          <a:p>
            <a:r>
              <a:rPr lang="en-US"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23 </a:t>
            </a:r>
            <a:r>
              <a:rPr lang="en-US"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And then will I declare to them, ‘I never knew you;  depart from me, you workers of lawlessness.’</a:t>
            </a:r>
            <a:r>
              <a:rPr lang="en-AU" dirty="0">
                <a:effectLst/>
              </a:rPr>
              <a:t> </a:t>
            </a:r>
            <a:endParaRPr lang="en-US" dirty="0">
              <a:latin typeface="Comic Sans MS" panose="030F0902030302020204" pitchFamily="66" charset="0"/>
            </a:endParaRPr>
          </a:p>
        </p:txBody>
      </p:sp>
    </p:spTree>
    <p:extLst>
      <p:ext uri="{BB962C8B-B14F-4D97-AF65-F5344CB8AC3E}">
        <p14:creationId xmlns:p14="http://schemas.microsoft.com/office/powerpoint/2010/main" val="3589722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715891" y="5009216"/>
            <a:ext cx="7654209" cy="646331"/>
          </a:xfrm>
          <a:prstGeom prst="rect">
            <a:avLst/>
          </a:prstGeom>
          <a:solidFill>
            <a:schemeClr val="bg1"/>
          </a:solidFill>
          <a:ln w="9525">
            <a:noFill/>
            <a:miter lim="800000"/>
            <a:headEnd/>
            <a:tailEnd/>
          </a:ln>
        </p:spPr>
        <p:txBody>
          <a:bodyPr wrap="square">
            <a:prstTxWarp prst="textNoShape">
              <a:avLst/>
            </a:prstTxWarp>
            <a:spAutoFit/>
          </a:bodyPr>
          <a:lstStyle/>
          <a:p>
            <a:r>
              <a:rPr lang="en-AU" b="1" baseline="30000" dirty="0">
                <a:latin typeface="Comic Sans MS" panose="030F0902030302020204" pitchFamily="66" charset="0"/>
                <a:ea typeface="Times New Roman" panose="02020603050405020304" pitchFamily="18" charset="0"/>
              </a:rPr>
              <a:t>11 </a:t>
            </a:r>
            <a:r>
              <a:rPr lang="en-AU" dirty="0">
                <a:latin typeface="Comic Sans MS" panose="030F0902030302020204" pitchFamily="66" charset="0"/>
                <a:ea typeface="Times New Roman" panose="02020603050405020304" pitchFamily="18" charset="0"/>
              </a:rPr>
              <a:t>Beloved, do not imitate evil but imitate good.</a:t>
            </a:r>
          </a:p>
          <a:p>
            <a:r>
              <a:rPr lang="en-AU" dirty="0">
                <a:latin typeface="Comic Sans MS" panose="030F0902030302020204" pitchFamily="66" charset="0"/>
                <a:ea typeface="Times New Roman" panose="02020603050405020304" pitchFamily="18" charset="0"/>
              </a:rPr>
              <a:t>Whoever does good is from God;  whoever does evil has not seen God.</a:t>
            </a:r>
            <a:r>
              <a:rPr lang="en-AU" dirty="0">
                <a:latin typeface="Comic Sans MS" panose="030F0902030302020204" pitchFamily="66" charset="0"/>
              </a:rPr>
              <a:t> </a:t>
            </a:r>
            <a:endParaRPr lang="en-US" dirty="0">
              <a:latin typeface="Comic Sans MS" panose="030F0902030302020204" pitchFamily="66" charset="0"/>
            </a:endParaRPr>
          </a:p>
        </p:txBody>
      </p:sp>
      <p:sp>
        <p:nvSpPr>
          <p:cNvPr id="19" name="TextBox 18">
            <a:extLst>
              <a:ext uri="{FF2B5EF4-FFF2-40B4-BE49-F238E27FC236}">
                <a16:creationId xmlns:a16="http://schemas.microsoft.com/office/drawing/2014/main" id="{08CE5854-980D-0BB9-941D-51F324F922B6}"/>
              </a:ext>
            </a:extLst>
          </p:cNvPr>
          <p:cNvSpPr txBox="1"/>
          <p:nvPr/>
        </p:nvSpPr>
        <p:spPr>
          <a:xfrm>
            <a:off x="0" y="387713"/>
            <a:ext cx="1835696"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Sheep    (Gaius)</a:t>
            </a:r>
          </a:p>
        </p:txBody>
      </p:sp>
      <p:sp>
        <p:nvSpPr>
          <p:cNvPr id="2" name="TextBox 1">
            <a:extLst>
              <a:ext uri="{FF2B5EF4-FFF2-40B4-BE49-F238E27FC236}">
                <a16:creationId xmlns:a16="http://schemas.microsoft.com/office/drawing/2014/main" id="{37BE93A2-5792-F249-CA0A-23D3758DECA4}"/>
              </a:ext>
            </a:extLst>
          </p:cNvPr>
          <p:cNvSpPr txBox="1"/>
          <p:nvPr/>
        </p:nvSpPr>
        <p:spPr>
          <a:xfrm>
            <a:off x="-7222" y="3394723"/>
            <a:ext cx="276905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Goat    (Diotrephes)</a:t>
            </a:r>
          </a:p>
        </p:txBody>
      </p:sp>
      <p:sp>
        <p:nvSpPr>
          <p:cNvPr id="9" name="TextBox 8">
            <a:extLst>
              <a:ext uri="{FF2B5EF4-FFF2-40B4-BE49-F238E27FC236}">
                <a16:creationId xmlns:a16="http://schemas.microsoft.com/office/drawing/2014/main" id="{6148B493-24D8-282C-D4AF-79B73A02CA71}"/>
              </a:ext>
            </a:extLst>
          </p:cNvPr>
          <p:cNvSpPr txBox="1"/>
          <p:nvPr/>
        </p:nvSpPr>
        <p:spPr>
          <a:xfrm>
            <a:off x="1907704" y="393995"/>
            <a:ext cx="7204431" cy="646331"/>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Full of Truth &amp; Love.  Demonstrates truth of faith with hospitality &amp; love</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Walking in the Truth  (Living out his faith in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8F1B93-DFBF-3FFE-E2C1-59699036D806}"/>
              </a:ext>
            </a:extLst>
          </p:cNvPr>
          <p:cNvSpPr txBox="1"/>
          <p:nvPr/>
        </p:nvSpPr>
        <p:spPr>
          <a:xfrm>
            <a:off x="-3650" y="0"/>
            <a:ext cx="9144000" cy="430887"/>
          </a:xfrm>
          <a:prstGeom prst="rect">
            <a:avLst/>
          </a:prstGeom>
          <a:no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Welcome and Hospitality to Missionaries of Truth is a Welcome to Jesus</a:t>
            </a:r>
          </a:p>
        </p:txBody>
      </p:sp>
      <p:sp>
        <p:nvSpPr>
          <p:cNvPr id="6" name="TextBox 5">
            <a:extLst>
              <a:ext uri="{FF2B5EF4-FFF2-40B4-BE49-F238E27FC236}">
                <a16:creationId xmlns:a16="http://schemas.microsoft.com/office/drawing/2014/main" id="{FC6E012F-6EB0-9866-FC18-11D5A32483E3}"/>
              </a:ext>
            </a:extLst>
          </p:cNvPr>
          <p:cNvSpPr txBox="1"/>
          <p:nvPr/>
        </p:nvSpPr>
        <p:spPr>
          <a:xfrm>
            <a:off x="2075940" y="3394723"/>
            <a:ext cx="561560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Self-centred.  Rejects visiting brothers who preach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7CF3705-FFE1-ED2E-973F-9DE64452D73E}"/>
              </a:ext>
            </a:extLst>
          </p:cNvPr>
          <p:cNvSpPr txBox="1"/>
          <p:nvPr/>
        </p:nvSpPr>
        <p:spPr>
          <a:xfrm>
            <a:off x="878925" y="1042137"/>
            <a:ext cx="7121244" cy="1200329"/>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John – Do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welcome false teachers into the church</a:t>
            </a:r>
          </a:p>
          <a:p>
            <a:r>
              <a:rPr lang="en-AU" dirty="0">
                <a:solidFill>
                  <a:schemeClr val="bg1"/>
                </a:solidFill>
                <a:latin typeface="Times New Roman" panose="02020603050405020304" pitchFamily="18" charset="0"/>
                <a:cs typeface="Times New Roman" panose="02020603050405020304" pitchFamily="18" charset="0"/>
              </a:rPr>
              <a:t>3 John – </a:t>
            </a:r>
            <a:r>
              <a:rPr lang="en-AU" b="1"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welcome and lovingly provide for Preachers of the Truth</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Welcome preachers of truth with open arms &amp; open doors;</a:t>
            </a:r>
          </a:p>
          <a:p>
            <a:pPr marL="6032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Provide for their needs;  Bless them as we send them on their way</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6E640F3-06DC-1655-DE98-4B3FD76B44C4}"/>
              </a:ext>
            </a:extLst>
          </p:cNvPr>
          <p:cNvSpPr txBox="1"/>
          <p:nvPr/>
        </p:nvSpPr>
        <p:spPr>
          <a:xfrm>
            <a:off x="151297" y="2246423"/>
            <a:ext cx="7540251"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support missionaries, we become fellow workers in the Truth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886A675-9CA1-06E9-88DC-E2E8B61A64C1}"/>
              </a:ext>
            </a:extLst>
          </p:cNvPr>
          <p:cNvSpPr txBox="1"/>
          <p:nvPr/>
        </p:nvSpPr>
        <p:spPr>
          <a:xfrm>
            <a:off x="715892" y="2615755"/>
            <a:ext cx="8220382" cy="646331"/>
          </a:xfrm>
          <a:prstGeom prst="rect">
            <a:avLst/>
          </a:prstGeom>
          <a:noFill/>
          <a:ln w="2222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Let’s be like Gaius – a people of truth who walk in truth – </a:t>
            </a:r>
          </a:p>
          <a:p>
            <a:pPr indent="1692275"/>
            <a:r>
              <a:rPr lang="en-AU" dirty="0">
                <a:solidFill>
                  <a:schemeClr val="bg1"/>
                </a:solidFill>
                <a:latin typeface="Times New Roman" panose="02020603050405020304" pitchFamily="18" charset="0"/>
                <a:cs typeface="Times New Roman" panose="02020603050405020304" pitchFamily="18" charset="0"/>
              </a:rPr>
              <a:t>  – Welcoming workers of Christ, supporting and providing for them</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AFB086B-F8F9-84F1-451E-D0754E22CD36}"/>
              </a:ext>
            </a:extLst>
          </p:cNvPr>
          <p:cNvSpPr txBox="1"/>
          <p:nvPr/>
        </p:nvSpPr>
        <p:spPr>
          <a:xfrm>
            <a:off x="1547664" y="3749435"/>
            <a:ext cx="7654209" cy="923330"/>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Slanderous gossip against Godly authority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Offers no hospitality for Christ’s true disciples</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Separation from those who do love in truth</a:t>
            </a:r>
          </a:p>
        </p:txBody>
      </p:sp>
      <p:sp>
        <p:nvSpPr>
          <p:cNvPr id="7" name="TextBox 6">
            <a:extLst>
              <a:ext uri="{FF2B5EF4-FFF2-40B4-BE49-F238E27FC236}">
                <a16:creationId xmlns:a16="http://schemas.microsoft.com/office/drawing/2014/main" id="{EF231419-E250-EB3C-B337-F82FA7AA8662}"/>
              </a:ext>
            </a:extLst>
          </p:cNvPr>
          <p:cNvSpPr txBox="1"/>
          <p:nvPr/>
        </p:nvSpPr>
        <p:spPr>
          <a:xfrm>
            <a:off x="-23788" y="4639884"/>
            <a:ext cx="4563579"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Choose Carefully who we Model ourselves on</a:t>
            </a:r>
          </a:p>
        </p:txBody>
      </p:sp>
      <p:sp>
        <p:nvSpPr>
          <p:cNvPr id="11" name="TextBox 10">
            <a:extLst>
              <a:ext uri="{FF2B5EF4-FFF2-40B4-BE49-F238E27FC236}">
                <a16:creationId xmlns:a16="http://schemas.microsoft.com/office/drawing/2014/main" id="{375A157C-4E1B-E79E-B4FA-208D7FAF9DF8}"/>
              </a:ext>
            </a:extLst>
          </p:cNvPr>
          <p:cNvSpPr txBox="1"/>
          <p:nvPr/>
        </p:nvSpPr>
        <p:spPr>
          <a:xfrm>
            <a:off x="7088" y="671248"/>
            <a:ext cx="218864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(rewarded in Christ)</a:t>
            </a:r>
          </a:p>
        </p:txBody>
      </p:sp>
      <p:sp>
        <p:nvSpPr>
          <p:cNvPr id="12" name="TextBox 11">
            <a:extLst>
              <a:ext uri="{FF2B5EF4-FFF2-40B4-BE49-F238E27FC236}">
                <a16:creationId xmlns:a16="http://schemas.microsoft.com/office/drawing/2014/main" id="{241F1138-868F-208F-FF7A-661D8A57A4CE}"/>
              </a:ext>
            </a:extLst>
          </p:cNvPr>
          <p:cNvSpPr txBox="1"/>
          <p:nvPr/>
        </p:nvSpPr>
        <p:spPr>
          <a:xfrm>
            <a:off x="6955" y="3678258"/>
            <a:ext cx="1684725"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(will be judged)</a:t>
            </a:r>
          </a:p>
        </p:txBody>
      </p:sp>
    </p:spTree>
    <p:extLst>
      <p:ext uri="{BB962C8B-B14F-4D97-AF65-F5344CB8AC3E}">
        <p14:creationId xmlns:p14="http://schemas.microsoft.com/office/powerpoint/2010/main" val="179207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363724"/>
          </a:xfrm>
          <a:prstGeom prst="rect">
            <a:avLst/>
          </a:prstGeom>
          <a:noFill/>
          <a:ln w="9525">
            <a:noFill/>
            <a:miter lim="800000"/>
            <a:headEnd/>
            <a:tailEnd/>
          </a:ln>
        </p:spPr>
        <p:txBody>
          <a:bodyPr wrap="square">
            <a:prstTxWarp prst="textNoShape">
              <a:avLst/>
            </a:prstTxWarp>
            <a:spAutoFit/>
          </a:bodyPr>
          <a:lstStyle/>
          <a:p>
            <a:pPr indent="152400">
              <a:lnSpc>
                <a:spcPct val="115000"/>
              </a:lnSpc>
            </a:pP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 elder to the beloved Gaius, whom I love in truth. </a:t>
            </a:r>
            <a:endParaRPr lang="en-AU" sz="2400" dirty="0">
              <a:solidFill>
                <a:schemeClr val="bg1"/>
              </a:solidFill>
              <a:effectLst/>
              <a:latin typeface="Times New Roman" panose="02020603050405020304" pitchFamily="18" charset="0"/>
              <a:ea typeface="Times New Roman" panose="02020603050405020304" pitchFamily="18" charset="0"/>
            </a:endParaRPr>
          </a:p>
          <a:p>
            <a:r>
              <a:rPr lang="en-AU" sz="2400" b="1" baseline="30000" dirty="0">
                <a:solidFill>
                  <a:schemeClr val="bg1"/>
                </a:solidFill>
                <a:effectLst/>
                <a:latin typeface="Times New Roman" panose="02020603050405020304" pitchFamily="18" charset="0"/>
                <a:ea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rPr>
              <a:t>Beloved, I pray that all may go well with you and that you may be in good health, as it goes well with your soul. </a:t>
            </a:r>
            <a:r>
              <a:rPr lang="en-AU" sz="2400" b="1" baseline="30000" dirty="0">
                <a:solidFill>
                  <a:schemeClr val="bg1"/>
                </a:solidFill>
                <a:effectLst/>
                <a:latin typeface="Times New Roman" panose="02020603050405020304" pitchFamily="18" charset="0"/>
                <a:ea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rPr>
              <a:t>For I rejoiced greatly when the brothers came and testified to your truth, as indeed you are walking in the truth. </a:t>
            </a:r>
            <a:r>
              <a:rPr lang="en-AU" sz="2400" b="1" baseline="30000" dirty="0">
                <a:solidFill>
                  <a:schemeClr val="bg1"/>
                </a:solidFill>
                <a:effectLst/>
                <a:latin typeface="Times New Roman" panose="02020603050405020304" pitchFamily="18" charset="0"/>
                <a:ea typeface="Times New Roman" panose="02020603050405020304" pitchFamily="18" charset="0"/>
              </a:rPr>
              <a:t>4 </a:t>
            </a:r>
            <a:r>
              <a:rPr lang="en-AU" sz="2400" dirty="0">
                <a:solidFill>
                  <a:schemeClr val="bg1"/>
                </a:solidFill>
                <a:effectLst/>
                <a:latin typeface="Times New Roman" panose="02020603050405020304" pitchFamily="18" charset="0"/>
                <a:ea typeface="Times New Roman" panose="02020603050405020304" pitchFamily="18" charset="0"/>
              </a:rPr>
              <a:t>I have no greater joy than to hear that my children are walking in the truth</a:t>
            </a:r>
            <a:r>
              <a:rPr lang="en-AU" sz="2400">
                <a:solidFill>
                  <a:schemeClr val="bg1"/>
                </a:solidFill>
                <a:effectLst/>
                <a:latin typeface="Times New Roman" panose="02020603050405020304" pitchFamily="18" charset="0"/>
                <a:ea typeface="Times New Roman" panose="02020603050405020304" pitchFamily="18" charset="0"/>
              </a:rPr>
              <a:t>.</a:t>
            </a:r>
            <a:r>
              <a:rPr lang="en-AU" sz="2400">
                <a:solidFill>
                  <a:schemeClr val="bg1"/>
                </a:solidFill>
                <a:effectLst/>
              </a:rPr>
              <a: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8851" y="-14261"/>
            <a:ext cx="9144000" cy="5729261"/>
          </a:xfrm>
          <a:prstGeom prst="rect">
            <a:avLst/>
          </a:prstGeom>
          <a:noFill/>
          <a:ln w="9525">
            <a:noFill/>
            <a:miter lim="800000"/>
            <a:headEnd/>
            <a:tailEnd/>
          </a:ln>
        </p:spPr>
        <p:txBody>
          <a:bodyPr wrap="square">
            <a:prstTxWarp prst="textNoShape">
              <a:avLst/>
            </a:prstTxWarp>
            <a:spAutoFit/>
          </a:bodyPr>
          <a:lstStyle/>
          <a:p>
            <a:pPr indent="152400">
              <a:lnSpc>
                <a:spcPct val="115000"/>
              </a:lnSpc>
            </a:pP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Beloved, it is a faithful thing you do in all your efforts for these brothers, strangers as they are, </a:t>
            </a: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who testified to your love before the church. You will do well to send them on their journey in a manner worthy of God. </a:t>
            </a: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For they have gone out for the sake of the name, accepting nothing from the Gentiles. </a:t>
            </a: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Therefore we ought to support people like these, that we may be fellow workers for the truth. </a:t>
            </a:r>
            <a:endParaRPr lang="en-AU" sz="2200" dirty="0">
              <a:solidFill>
                <a:schemeClr val="bg1"/>
              </a:solidFill>
              <a:effectLst/>
              <a:latin typeface="Times New Roman" panose="02020603050405020304" pitchFamily="18" charset="0"/>
              <a:ea typeface="Times New Roman" panose="02020603050405020304" pitchFamily="18" charset="0"/>
            </a:endParaRPr>
          </a:p>
          <a:p>
            <a:pPr indent="152400">
              <a:lnSpc>
                <a:spcPct val="115000"/>
              </a:lnSpc>
            </a:pP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 have written something to the church, but Diotrephes, who likes to put himself first, does not acknowledge our authority. </a:t>
            </a:r>
            <a:r>
              <a:rPr lang="en-AU" sz="22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So if I come, I will bring up what he is doing, talking wicked nonsense against us. And not content with that, he refuses to welcome the brothers, and also stops those who want to and puts them out of the church. </a:t>
            </a:r>
            <a:endParaRPr lang="en-AU" sz="2200" dirty="0">
              <a:solidFill>
                <a:schemeClr val="bg1"/>
              </a:solidFill>
              <a:effectLst/>
              <a:latin typeface="Times New Roman" panose="02020603050405020304" pitchFamily="18" charset="0"/>
              <a:ea typeface="Times New Roman" panose="02020603050405020304" pitchFamily="18" charset="0"/>
            </a:endParaRPr>
          </a:p>
          <a:p>
            <a:r>
              <a:rPr lang="en-AU" sz="2200" b="1" baseline="30000" dirty="0">
                <a:solidFill>
                  <a:schemeClr val="bg1"/>
                </a:solidFill>
                <a:effectLst/>
                <a:latin typeface="Times New Roman" panose="02020603050405020304" pitchFamily="18" charset="0"/>
                <a:ea typeface="Times New Roman" panose="02020603050405020304" pitchFamily="18" charset="0"/>
              </a:rPr>
              <a:t>11 </a:t>
            </a:r>
            <a:r>
              <a:rPr lang="en-AU" sz="2200" dirty="0">
                <a:solidFill>
                  <a:schemeClr val="bg1"/>
                </a:solidFill>
                <a:effectLst/>
                <a:latin typeface="Times New Roman" panose="02020603050405020304" pitchFamily="18" charset="0"/>
                <a:ea typeface="Times New Roman" panose="02020603050405020304" pitchFamily="18" charset="0"/>
              </a:rPr>
              <a:t>Beloved, do not imitate evil but imitate good. Whoever does good is from God; whoever does evil has not seen God. </a:t>
            </a:r>
            <a:r>
              <a:rPr lang="en-AU" sz="2200" b="1" baseline="30000" dirty="0">
                <a:solidFill>
                  <a:schemeClr val="bg1"/>
                </a:solidFill>
                <a:effectLst/>
                <a:latin typeface="Times New Roman" panose="02020603050405020304" pitchFamily="18" charset="0"/>
                <a:ea typeface="Times New Roman" panose="02020603050405020304" pitchFamily="18" charset="0"/>
              </a:rPr>
              <a:t>12 </a:t>
            </a:r>
            <a:r>
              <a:rPr lang="en-AU" sz="2200" dirty="0">
                <a:solidFill>
                  <a:schemeClr val="bg1"/>
                </a:solidFill>
                <a:effectLst/>
                <a:latin typeface="Times New Roman" panose="02020603050405020304" pitchFamily="18" charset="0"/>
                <a:ea typeface="Times New Roman" panose="02020603050405020304" pitchFamily="18" charset="0"/>
              </a:rPr>
              <a:t>Demetrius has received a good testimony from everyone, and from the truth itself. We also add our testimony, and you know that our testimony is true.</a:t>
            </a:r>
            <a:r>
              <a:rPr lang="en-AU" sz="2200" dirty="0">
                <a:solidFill>
                  <a:schemeClr val="bg1"/>
                </a:solidFill>
                <a:effectLst/>
              </a:rPr>
              <a:t> </a:t>
            </a:r>
            <a:endParaRPr lang="en-AU"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267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181944"/>
          </a:xfrm>
          <a:prstGeom prst="rect">
            <a:avLst/>
          </a:prstGeom>
          <a:noFill/>
          <a:ln w="9525">
            <a:noFill/>
            <a:miter lim="800000"/>
            <a:headEnd/>
            <a:tailEnd/>
          </a:ln>
        </p:spPr>
        <p:txBody>
          <a:bodyPr wrap="square">
            <a:prstTxWarp prst="textNoShape">
              <a:avLst/>
            </a:prstTxWarp>
            <a:spAutoFit/>
          </a:bodyPr>
          <a:lstStyle/>
          <a:p>
            <a:pPr indent="152400">
              <a:lnSpc>
                <a:spcPct val="115000"/>
              </a:lnSpc>
            </a:pP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 had much to write to you, but I would rather not write with pen and ink.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 hope to see you soon, and we will talk face to face. </a:t>
            </a:r>
            <a:endParaRPr lang="en-AU" sz="2400" dirty="0">
              <a:solidFill>
                <a:schemeClr val="bg1"/>
              </a:solidFill>
              <a:effectLst/>
              <a:latin typeface="Times New Roman" panose="02020603050405020304" pitchFamily="18" charset="0"/>
              <a:ea typeface="Times New Roman" panose="02020603050405020304" pitchFamily="18" charset="0"/>
            </a:endParaRPr>
          </a:p>
          <a:p>
            <a:pPr indent="152400">
              <a:lnSpc>
                <a:spcPct val="115000"/>
              </a:lnSpc>
            </a:pP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Peace be to you. The friends greet you. Greet the friends, each by name. </a:t>
            </a:r>
            <a:endParaRPr lang="en-AU" sz="2400" dirty="0">
              <a:solidFill>
                <a:schemeClr val="bg1"/>
              </a:solidFill>
              <a:effectLst/>
              <a:latin typeface="Times New Roman" panose="02020603050405020304" pitchFamily="18" charset="0"/>
              <a:ea typeface="Times New Roman" panose="02020603050405020304" pitchFamily="18" charset="0"/>
            </a:endParaRPr>
          </a:p>
          <a:p>
            <a:pPr>
              <a:lnSpc>
                <a:spcPct val="115000"/>
              </a:lnSpc>
            </a:pP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AU"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496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8CC581-6377-1AA4-EB3C-BAB726527ABE}"/>
              </a:ext>
            </a:extLst>
          </p:cNvPr>
          <p:cNvPicPr>
            <a:picLocks noChangeAspect="1"/>
          </p:cNvPicPr>
          <p:nvPr/>
        </p:nvPicPr>
        <p:blipFill rotWithShape="1">
          <a:blip r:embed="rId3"/>
          <a:srcRect l="898" t="-1414" r="-898" b="1414"/>
          <a:stretch/>
        </p:blipFill>
        <p:spPr>
          <a:xfrm>
            <a:off x="46809" y="6261"/>
            <a:ext cx="9050381" cy="5093246"/>
          </a:xfrm>
          <a:prstGeom prst="rect">
            <a:avLst/>
          </a:prstGeom>
        </p:spPr>
      </p:pic>
    </p:spTree>
    <p:extLst>
      <p:ext uri="{BB962C8B-B14F-4D97-AF65-F5344CB8AC3E}">
        <p14:creationId xmlns:p14="http://schemas.microsoft.com/office/powerpoint/2010/main" val="163807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4546" y="0"/>
            <a:ext cx="9148546" cy="5355312"/>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rPr>
              <a:t>Matthew 25: (ESV)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31 </a:t>
            </a:r>
            <a:r>
              <a:rPr lang="en-AU" dirty="0">
                <a:solidFill>
                  <a:srgbClr val="FF0000"/>
                </a:solidFill>
                <a:latin typeface="Comic Sans MS" panose="030F0902030302020204" pitchFamily="66" charset="0"/>
                <a:ea typeface="Times New Roman" panose="02020603050405020304" pitchFamily="18" charset="0"/>
              </a:rPr>
              <a:t>“When the Son of Man comes in his glory, and all the angels with him, then he will sit on his glorious throne.</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32 </a:t>
            </a:r>
            <a:r>
              <a:rPr lang="en-AU" dirty="0">
                <a:solidFill>
                  <a:srgbClr val="FF0000"/>
                </a:solidFill>
                <a:latin typeface="Comic Sans MS" panose="030F0902030302020204" pitchFamily="66" charset="0"/>
                <a:ea typeface="Times New Roman" panose="02020603050405020304" pitchFamily="18" charset="0"/>
              </a:rPr>
              <a:t>Before him will be gathered all the nations, and he will separate </a:t>
            </a:r>
            <a:r>
              <a:rPr lang="en-AU" u="sng" dirty="0">
                <a:solidFill>
                  <a:srgbClr val="FF0000"/>
                </a:solidFill>
                <a:latin typeface="Comic Sans MS" panose="030F0902030302020204" pitchFamily="66" charset="0"/>
                <a:ea typeface="Times New Roman" panose="02020603050405020304" pitchFamily="18" charset="0"/>
              </a:rPr>
              <a:t>people</a:t>
            </a:r>
            <a:r>
              <a:rPr lang="en-AU" dirty="0">
                <a:solidFill>
                  <a:srgbClr val="FF0000"/>
                </a:solidFill>
                <a:latin typeface="Comic Sans MS" panose="030F0902030302020204" pitchFamily="66" charset="0"/>
                <a:ea typeface="Times New Roman" panose="02020603050405020304" pitchFamily="18" charset="0"/>
              </a:rPr>
              <a:t> one from another as a shepherd separates the sheep from the goats. </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33 </a:t>
            </a:r>
            <a:r>
              <a:rPr lang="en-AU" dirty="0">
                <a:solidFill>
                  <a:srgbClr val="FF0000"/>
                </a:solidFill>
                <a:latin typeface="Comic Sans MS" panose="030F0902030302020204" pitchFamily="66" charset="0"/>
                <a:ea typeface="Times New Roman" panose="02020603050405020304" pitchFamily="18" charset="0"/>
              </a:rPr>
              <a:t>And he will place the sheep on his right, but the goats on the left.</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34 </a:t>
            </a:r>
            <a:r>
              <a:rPr lang="en-AU" dirty="0">
                <a:solidFill>
                  <a:srgbClr val="FF0000"/>
                </a:solidFill>
                <a:latin typeface="Comic Sans MS" panose="030F0902030302020204" pitchFamily="66" charset="0"/>
                <a:ea typeface="Times New Roman" panose="02020603050405020304" pitchFamily="18" charset="0"/>
              </a:rPr>
              <a:t>Then the King will say to those on his right, ‘Come, you who are blessed by my Father, inherit the kingdom prepared for you from the foundation of the world. </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35 </a:t>
            </a:r>
            <a:r>
              <a:rPr lang="en-AU" dirty="0">
                <a:solidFill>
                  <a:srgbClr val="FF0000"/>
                </a:solidFill>
                <a:latin typeface="Comic Sans MS" panose="030F0902030302020204" pitchFamily="66" charset="0"/>
                <a:ea typeface="Times New Roman" panose="02020603050405020304" pitchFamily="18" charset="0"/>
              </a:rPr>
              <a:t>For I was hungry and you gave me food, I was thirsty and you gave me drink,</a:t>
            </a:r>
            <a:r>
              <a:rPr lang="en-AU" u="sng" dirty="0">
                <a:solidFill>
                  <a:srgbClr val="FF0000"/>
                </a:solidFill>
                <a:latin typeface="Comic Sans MS" panose="030F0902030302020204" pitchFamily="66" charset="0"/>
                <a:ea typeface="Times New Roman" panose="02020603050405020304" pitchFamily="18" charset="0"/>
              </a:rPr>
              <a:t> I was a stranger and you welcomed me,</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36 </a:t>
            </a:r>
            <a:r>
              <a:rPr lang="en-AU" dirty="0">
                <a:solidFill>
                  <a:srgbClr val="FF0000"/>
                </a:solidFill>
                <a:latin typeface="Comic Sans MS" panose="030F0902030302020204" pitchFamily="66" charset="0"/>
                <a:ea typeface="Times New Roman" panose="02020603050405020304" pitchFamily="18" charset="0"/>
              </a:rPr>
              <a:t>I was naked and you clothed me, I was sick and you visited me, I was in prison and you came to me.’</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37 </a:t>
            </a:r>
            <a:r>
              <a:rPr lang="en-AU" dirty="0">
                <a:solidFill>
                  <a:srgbClr val="FF0000"/>
                </a:solidFill>
                <a:latin typeface="Comic Sans MS" panose="030F0902030302020204" pitchFamily="66" charset="0"/>
                <a:ea typeface="Times New Roman" panose="02020603050405020304" pitchFamily="18" charset="0"/>
              </a:rPr>
              <a:t>Then the righteous will answer him, saying, ‘Lord, when did we see you hungry and feed you, or thirsty and give you drink?</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38 </a:t>
            </a:r>
            <a:r>
              <a:rPr lang="en-AU" u="sng" dirty="0">
                <a:solidFill>
                  <a:srgbClr val="FF0000"/>
                </a:solidFill>
                <a:latin typeface="Comic Sans MS" panose="030F0902030302020204" pitchFamily="66" charset="0"/>
                <a:ea typeface="Times New Roman" panose="02020603050405020304" pitchFamily="18" charset="0"/>
              </a:rPr>
              <a:t>And when did we see you a stranger and welcome you</a:t>
            </a:r>
            <a:r>
              <a:rPr lang="en-AU" dirty="0">
                <a:solidFill>
                  <a:srgbClr val="FF0000"/>
                </a:solidFill>
                <a:latin typeface="Comic Sans MS" panose="030F0902030302020204" pitchFamily="66" charset="0"/>
                <a:ea typeface="Times New Roman" panose="02020603050405020304" pitchFamily="18" charset="0"/>
              </a:rPr>
              <a:t>, or naked and clothe you?</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39 </a:t>
            </a:r>
            <a:r>
              <a:rPr lang="en-AU" dirty="0">
                <a:solidFill>
                  <a:srgbClr val="FF0000"/>
                </a:solidFill>
                <a:latin typeface="Comic Sans MS" panose="030F0902030302020204" pitchFamily="66" charset="0"/>
                <a:ea typeface="Times New Roman" panose="02020603050405020304" pitchFamily="18" charset="0"/>
              </a:rPr>
              <a:t>And when did we see you sick or in prison and visit you?’ </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40 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 King will answer them, ‘Truly, I say to you, as you did it to one of the least of these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my brothers</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you did it to me.’</a:t>
            </a:r>
            <a:r>
              <a:rPr lang="en-AU" dirty="0"/>
              <a:t> </a:t>
            </a:r>
            <a:endParaRPr lang="en-US" dirty="0">
              <a:latin typeface="Comic Sans MS" panose="030F0902030302020204" pitchFamily="66" charset="0"/>
            </a:endParaRPr>
          </a:p>
        </p:txBody>
      </p:sp>
    </p:spTree>
    <p:extLst>
      <p:ext uri="{BB962C8B-B14F-4D97-AF65-F5344CB8AC3E}">
        <p14:creationId xmlns:p14="http://schemas.microsoft.com/office/powerpoint/2010/main" val="392445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7FA82FC-B9E6-7063-05C1-7601070B42C9}"/>
              </a:ext>
            </a:extLst>
          </p:cNvPr>
          <p:cNvSpPr txBox="1"/>
          <p:nvPr/>
        </p:nvSpPr>
        <p:spPr>
          <a:xfrm>
            <a:off x="0" y="0"/>
            <a:ext cx="9144000" cy="86177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Welcome and Hospitality to Missionaries of Truth</a:t>
            </a:r>
          </a:p>
          <a:p>
            <a:pPr marL="317500" indent="-317500" algn="ctr"/>
            <a:r>
              <a:rPr lang="en-AU" sz="2500" dirty="0">
                <a:solidFill>
                  <a:srgbClr val="FFFF00"/>
                </a:solidFill>
                <a:latin typeface="Times New Roman" panose="02020603050405020304" pitchFamily="18" charset="0"/>
                <a:cs typeface="Times New Roman" panose="02020603050405020304" pitchFamily="18" charset="0"/>
              </a:rPr>
              <a:t>is a Welcome to Jesus</a:t>
            </a:r>
          </a:p>
        </p:txBody>
      </p: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0" y="1129308"/>
            <a:ext cx="9137173" cy="3348930"/>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US" sz="1600" dirty="0">
                <a:latin typeface="Comic Sans MS" panose="030F0902030302020204" pitchFamily="66" charset="0"/>
              </a:rPr>
              <a:t>Matthew 25:41–46 (ESV) </a:t>
            </a:r>
          </a:p>
          <a:p>
            <a:pPr marL="0" marR="0" indent="152400">
              <a:lnSpc>
                <a:spcPct val="115000"/>
              </a:lnSpc>
              <a:spcBef>
                <a:spcPts val="0"/>
              </a:spcBef>
              <a:spcAft>
                <a:spcPts val="0"/>
              </a:spcAft>
            </a:pPr>
            <a:r>
              <a:rPr lang="en-US" b="1" baseline="30000" dirty="0">
                <a:latin typeface="Comic Sans MS" panose="030F0902030302020204" pitchFamily="66" charset="0"/>
              </a:rPr>
              <a:t>41 </a:t>
            </a:r>
            <a:r>
              <a:rPr lang="en-US" dirty="0">
                <a:solidFill>
                  <a:srgbClr val="FF0000"/>
                </a:solidFill>
                <a:latin typeface="Comic Sans MS" panose="030F0902030302020204" pitchFamily="66" charset="0"/>
              </a:rPr>
              <a:t>“Then he will say to those on his left, ‘Depart from me, you cursed, into the eternal fire prepared for the devil and his angels.</a:t>
            </a:r>
            <a:r>
              <a:rPr lang="en-US" dirty="0">
                <a:latin typeface="Comic Sans MS" panose="030F0902030302020204" pitchFamily="66" charset="0"/>
              </a:rPr>
              <a:t> </a:t>
            </a:r>
            <a:r>
              <a:rPr lang="en-US" b="1" baseline="30000" dirty="0">
                <a:latin typeface="Comic Sans MS" panose="030F0902030302020204" pitchFamily="66" charset="0"/>
              </a:rPr>
              <a:t>42 </a:t>
            </a:r>
            <a:r>
              <a:rPr lang="en-US" dirty="0">
                <a:solidFill>
                  <a:srgbClr val="FF0000"/>
                </a:solidFill>
                <a:latin typeface="Comic Sans MS" panose="030F0902030302020204" pitchFamily="66" charset="0"/>
              </a:rPr>
              <a:t>For I was hungry and you gave me no food, I was thirsty and you gave me no drink,</a:t>
            </a:r>
            <a:r>
              <a:rPr lang="en-US" dirty="0">
                <a:latin typeface="Comic Sans MS" panose="030F0902030302020204" pitchFamily="66" charset="0"/>
              </a:rPr>
              <a:t> </a:t>
            </a:r>
            <a:r>
              <a:rPr lang="en-US" b="1" baseline="30000" dirty="0">
                <a:latin typeface="Comic Sans MS" panose="030F0902030302020204" pitchFamily="66" charset="0"/>
              </a:rPr>
              <a:t>43 </a:t>
            </a:r>
            <a:r>
              <a:rPr lang="en-US" dirty="0">
                <a:solidFill>
                  <a:srgbClr val="FF0000"/>
                </a:solidFill>
                <a:latin typeface="Comic Sans MS" panose="030F0902030302020204" pitchFamily="66" charset="0"/>
              </a:rPr>
              <a:t>I was a stranger and you did not welcome me, naked and you did not clothe me, sick and in prison and you did not visit me.’</a:t>
            </a:r>
            <a:r>
              <a:rPr lang="en-US" dirty="0">
                <a:latin typeface="Comic Sans MS" panose="030F0902030302020204" pitchFamily="66" charset="0"/>
              </a:rPr>
              <a:t> </a:t>
            </a:r>
            <a:r>
              <a:rPr lang="en-US" b="1" baseline="30000" dirty="0">
                <a:latin typeface="Comic Sans MS" panose="030F0902030302020204" pitchFamily="66" charset="0"/>
              </a:rPr>
              <a:t>44 </a:t>
            </a:r>
            <a:r>
              <a:rPr lang="en-US" dirty="0">
                <a:solidFill>
                  <a:srgbClr val="FF0000"/>
                </a:solidFill>
                <a:latin typeface="Comic Sans MS" panose="030F0902030302020204" pitchFamily="66" charset="0"/>
              </a:rPr>
              <a:t>Then they also will answer, saying, ‘Lord, when did we see you hungry or thirsty or a stranger or naked or sick or in prison, and did not minister to you?’</a:t>
            </a:r>
            <a:r>
              <a:rPr lang="en-US" dirty="0">
                <a:latin typeface="Comic Sans MS" panose="030F0902030302020204" pitchFamily="66" charset="0"/>
              </a:rPr>
              <a:t> </a:t>
            </a:r>
            <a:r>
              <a:rPr lang="en-US" b="1" baseline="30000" dirty="0">
                <a:latin typeface="Comic Sans MS" panose="030F0902030302020204" pitchFamily="66" charset="0"/>
              </a:rPr>
              <a:t>45 </a:t>
            </a:r>
            <a:r>
              <a:rPr lang="en-US" dirty="0">
                <a:solidFill>
                  <a:srgbClr val="FF0000"/>
                </a:solidFill>
                <a:latin typeface="Comic Sans MS" panose="030F0902030302020204" pitchFamily="66" charset="0"/>
              </a:rPr>
              <a:t>Then he will answer them, saying, ‘Truly, I say to you, as you did not do it to one of the least of these, you did not do it to me.’</a:t>
            </a:r>
            <a:r>
              <a:rPr lang="en-US" dirty="0">
                <a:latin typeface="Comic Sans MS" panose="030F0902030302020204" pitchFamily="66" charset="0"/>
              </a:rPr>
              <a:t> </a:t>
            </a:r>
            <a:r>
              <a:rPr lang="en-US" b="1" baseline="30000" dirty="0">
                <a:latin typeface="Comic Sans MS" panose="030F0902030302020204" pitchFamily="66" charset="0"/>
              </a:rPr>
              <a:t>46 </a:t>
            </a:r>
            <a:r>
              <a:rPr lang="en-US" dirty="0">
                <a:solidFill>
                  <a:srgbClr val="FF0000"/>
                </a:solidFill>
                <a:latin typeface="Comic Sans MS" panose="030F0902030302020204" pitchFamily="66" charset="0"/>
              </a:rPr>
              <a:t>And these will go away into eternal punishment, but the righteous into eternal life.”</a:t>
            </a:r>
            <a:r>
              <a:rPr lang="en-US" dirty="0">
                <a:latin typeface="Comic Sans MS" panose="030F0902030302020204" pitchFamily="66" charset="0"/>
              </a:rPr>
              <a:t> </a:t>
            </a:r>
          </a:p>
        </p:txBody>
      </p:sp>
    </p:spTree>
    <p:extLst>
      <p:ext uri="{BB962C8B-B14F-4D97-AF65-F5344CB8AC3E}">
        <p14:creationId xmlns:p14="http://schemas.microsoft.com/office/powerpoint/2010/main" val="2539466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08CE5854-980D-0BB9-941D-51F324F922B6}"/>
              </a:ext>
            </a:extLst>
          </p:cNvPr>
          <p:cNvSpPr txBox="1"/>
          <p:nvPr/>
        </p:nvSpPr>
        <p:spPr>
          <a:xfrm>
            <a:off x="0" y="813366"/>
            <a:ext cx="1835696"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Sheep    (Gaius)</a:t>
            </a:r>
          </a:p>
        </p:txBody>
      </p:sp>
      <p:sp>
        <p:nvSpPr>
          <p:cNvPr id="2" name="TextBox 1">
            <a:extLst>
              <a:ext uri="{FF2B5EF4-FFF2-40B4-BE49-F238E27FC236}">
                <a16:creationId xmlns:a16="http://schemas.microsoft.com/office/drawing/2014/main" id="{37BE93A2-5792-F249-CA0A-23D3758DECA4}"/>
              </a:ext>
            </a:extLst>
          </p:cNvPr>
          <p:cNvSpPr txBox="1"/>
          <p:nvPr/>
        </p:nvSpPr>
        <p:spPr>
          <a:xfrm>
            <a:off x="35496" y="3217540"/>
            <a:ext cx="2769058" cy="369332"/>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Goat    (Diotrephes)</a:t>
            </a:r>
          </a:p>
        </p:txBody>
      </p:sp>
      <p:sp>
        <p:nvSpPr>
          <p:cNvPr id="9" name="TextBox 8">
            <a:extLst>
              <a:ext uri="{FF2B5EF4-FFF2-40B4-BE49-F238E27FC236}">
                <a16:creationId xmlns:a16="http://schemas.microsoft.com/office/drawing/2014/main" id="{6148B493-24D8-282C-D4AF-79B73A02CA71}"/>
              </a:ext>
            </a:extLst>
          </p:cNvPr>
          <p:cNvSpPr txBox="1"/>
          <p:nvPr/>
        </p:nvSpPr>
        <p:spPr>
          <a:xfrm>
            <a:off x="1600099" y="819394"/>
            <a:ext cx="777584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Full of Truth &amp; Love.  Demonstrates truth of his faith with hospitality &amp;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68F1B93-DFBF-3FFE-E2C1-59699036D806}"/>
              </a:ext>
            </a:extLst>
          </p:cNvPr>
          <p:cNvSpPr txBox="1"/>
          <p:nvPr/>
        </p:nvSpPr>
        <p:spPr>
          <a:xfrm>
            <a:off x="-3650" y="0"/>
            <a:ext cx="9144000" cy="86177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Welcome and Hospitality to Missionaries of Truth</a:t>
            </a:r>
          </a:p>
          <a:p>
            <a:pPr marL="317500" indent="-317500" algn="ctr"/>
            <a:r>
              <a:rPr lang="en-AU" sz="2500" dirty="0">
                <a:solidFill>
                  <a:srgbClr val="FFFF00"/>
                </a:solidFill>
                <a:latin typeface="Times New Roman" panose="02020603050405020304" pitchFamily="18" charset="0"/>
                <a:cs typeface="Times New Roman" panose="02020603050405020304" pitchFamily="18" charset="0"/>
              </a:rPr>
              <a:t>is a Welcome to Jesus</a:t>
            </a:r>
          </a:p>
        </p:txBody>
      </p:sp>
      <p:sp>
        <p:nvSpPr>
          <p:cNvPr id="6" name="TextBox 5">
            <a:extLst>
              <a:ext uri="{FF2B5EF4-FFF2-40B4-BE49-F238E27FC236}">
                <a16:creationId xmlns:a16="http://schemas.microsoft.com/office/drawing/2014/main" id="{FC6E012F-6EB0-9866-FC18-11D5A32483E3}"/>
              </a:ext>
            </a:extLst>
          </p:cNvPr>
          <p:cNvSpPr txBox="1"/>
          <p:nvPr/>
        </p:nvSpPr>
        <p:spPr>
          <a:xfrm>
            <a:off x="2123728" y="3217540"/>
            <a:ext cx="7775848" cy="369332"/>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Self-centred.  Rejects visiting brothers who preach truth.</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425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0" y="0"/>
            <a:ext cx="9041192" cy="5632311"/>
          </a:xfrm>
          <a:prstGeom prst="rect">
            <a:avLst/>
          </a:prstGeom>
          <a:solidFill>
            <a:schemeClr val="bg1"/>
          </a:solidFill>
          <a:ln w="9525">
            <a:noFill/>
            <a:miter lim="800000"/>
            <a:headEnd/>
            <a:tailEnd/>
          </a:ln>
        </p:spPr>
        <p:txBody>
          <a:bodyPr wrap="square">
            <a:prstTxWarp prst="textNoShape">
              <a:avLst/>
            </a:prstTxWarp>
            <a:spAutoFit/>
          </a:bodyPr>
          <a:lstStyle/>
          <a:p>
            <a:r>
              <a:rPr lang="en-US" sz="1500" dirty="0">
                <a:latin typeface="Comic Sans MS" panose="030F0902030302020204" pitchFamily="66" charset="0"/>
              </a:rPr>
              <a:t>3 John 1–15 (ESV) </a:t>
            </a:r>
            <a:r>
              <a:rPr lang="en-US" sz="1500" b="1" dirty="0">
                <a:latin typeface="Comic Sans MS" panose="030F0902030302020204" pitchFamily="66" charset="0"/>
              </a:rPr>
              <a:t> </a:t>
            </a:r>
          </a:p>
          <a:p>
            <a:r>
              <a:rPr lang="en-US" sz="1500" b="1" baseline="30000" dirty="0">
                <a:latin typeface="Comic Sans MS" panose="030F0902030302020204" pitchFamily="66" charset="0"/>
              </a:rPr>
              <a:t>1 </a:t>
            </a:r>
            <a:r>
              <a:rPr lang="en-US" sz="1500" dirty="0">
                <a:latin typeface="Comic Sans MS" panose="030F0902030302020204" pitchFamily="66" charset="0"/>
              </a:rPr>
              <a:t>The elder to the </a:t>
            </a:r>
            <a:r>
              <a:rPr lang="en-US" sz="1500" dirty="0">
                <a:highlight>
                  <a:srgbClr val="FFFF00"/>
                </a:highlight>
                <a:latin typeface="Comic Sans MS" panose="030F0902030302020204" pitchFamily="66" charset="0"/>
              </a:rPr>
              <a:t>beloved</a:t>
            </a:r>
            <a:r>
              <a:rPr lang="en-US" sz="1500" dirty="0">
                <a:latin typeface="Comic Sans MS" panose="030F0902030302020204" pitchFamily="66" charset="0"/>
              </a:rPr>
              <a:t> Gaius, whom I </a:t>
            </a:r>
            <a:r>
              <a:rPr lang="en-US" sz="1500" dirty="0">
                <a:highlight>
                  <a:srgbClr val="FFFF00"/>
                </a:highlight>
                <a:latin typeface="Comic Sans MS" panose="030F0902030302020204" pitchFamily="66" charset="0"/>
              </a:rPr>
              <a:t>love</a:t>
            </a:r>
            <a:r>
              <a:rPr lang="en-US" sz="1500" dirty="0">
                <a:latin typeface="Comic Sans MS" panose="030F0902030302020204" pitchFamily="66" charset="0"/>
              </a:rPr>
              <a:t> in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a:t>
            </a:r>
          </a:p>
          <a:p>
            <a:r>
              <a:rPr lang="en-US" sz="1500" b="1" baseline="30000" dirty="0">
                <a:latin typeface="Comic Sans MS" panose="030F0902030302020204" pitchFamily="66" charset="0"/>
              </a:rPr>
              <a:t>2 </a:t>
            </a:r>
            <a:r>
              <a:rPr lang="en-US" sz="1500" dirty="0">
                <a:highlight>
                  <a:srgbClr val="FFFF00"/>
                </a:highlight>
                <a:latin typeface="Comic Sans MS" panose="030F0902030302020204" pitchFamily="66" charset="0"/>
              </a:rPr>
              <a:t>Beloved</a:t>
            </a:r>
            <a:r>
              <a:rPr lang="en-US" sz="1500" dirty="0">
                <a:latin typeface="Comic Sans MS" panose="030F0902030302020204" pitchFamily="66" charset="0"/>
              </a:rPr>
              <a:t>, I pray that all may go well with you and that you may be in good health, as it goes well with your soul. </a:t>
            </a:r>
            <a:r>
              <a:rPr lang="en-US" sz="1500" b="1" baseline="30000" dirty="0">
                <a:latin typeface="Comic Sans MS" panose="030F0902030302020204" pitchFamily="66" charset="0"/>
              </a:rPr>
              <a:t>3 </a:t>
            </a:r>
            <a:r>
              <a:rPr lang="en-US" sz="1500" dirty="0">
                <a:latin typeface="Comic Sans MS" panose="030F0902030302020204" pitchFamily="66" charset="0"/>
              </a:rPr>
              <a:t>For I rejoiced greatly when the brothers came and testified to your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as indeed you are walking in the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a:t>
            </a:r>
            <a:r>
              <a:rPr lang="en-US" sz="1500" b="1" baseline="30000" dirty="0">
                <a:latin typeface="Comic Sans MS" panose="030F0902030302020204" pitchFamily="66" charset="0"/>
              </a:rPr>
              <a:t>4 </a:t>
            </a:r>
            <a:r>
              <a:rPr lang="en-US" sz="1500" dirty="0">
                <a:latin typeface="Comic Sans MS" panose="030F0902030302020204" pitchFamily="66" charset="0"/>
              </a:rPr>
              <a:t>I have no greater joy than to hear that my children are walking in the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a:t>
            </a:r>
          </a:p>
          <a:p>
            <a:r>
              <a:rPr lang="en-US" sz="1500" b="1" dirty="0">
                <a:latin typeface="Comic Sans MS" panose="030F0902030302020204" pitchFamily="66" charset="0"/>
              </a:rPr>
              <a:t> </a:t>
            </a:r>
          </a:p>
          <a:p>
            <a:r>
              <a:rPr lang="en-US" sz="1500" b="1" baseline="30000" dirty="0">
                <a:latin typeface="Comic Sans MS" panose="030F0902030302020204" pitchFamily="66" charset="0"/>
              </a:rPr>
              <a:t>5 </a:t>
            </a:r>
            <a:r>
              <a:rPr lang="en-US" sz="1500" dirty="0">
                <a:highlight>
                  <a:srgbClr val="FFFF00"/>
                </a:highlight>
                <a:latin typeface="Comic Sans MS" panose="030F0902030302020204" pitchFamily="66" charset="0"/>
              </a:rPr>
              <a:t>Beloved</a:t>
            </a:r>
            <a:r>
              <a:rPr lang="en-US" sz="1500" dirty="0">
                <a:latin typeface="Comic Sans MS" panose="030F0902030302020204" pitchFamily="66" charset="0"/>
              </a:rPr>
              <a:t>, it is a faithful thing you do in all your efforts for these brothers, strangers as they are, </a:t>
            </a:r>
            <a:r>
              <a:rPr lang="en-US" sz="1500" b="1" baseline="30000" dirty="0">
                <a:latin typeface="Comic Sans MS" panose="030F0902030302020204" pitchFamily="66" charset="0"/>
              </a:rPr>
              <a:t>6 </a:t>
            </a:r>
            <a:r>
              <a:rPr lang="en-US" sz="1500" dirty="0">
                <a:latin typeface="Comic Sans MS" panose="030F0902030302020204" pitchFamily="66" charset="0"/>
              </a:rPr>
              <a:t>who testified to your </a:t>
            </a:r>
            <a:r>
              <a:rPr lang="en-US" sz="1500" dirty="0">
                <a:highlight>
                  <a:srgbClr val="FFFF00"/>
                </a:highlight>
                <a:latin typeface="Comic Sans MS" panose="030F0902030302020204" pitchFamily="66" charset="0"/>
              </a:rPr>
              <a:t>love</a:t>
            </a:r>
            <a:r>
              <a:rPr lang="en-US" sz="1500" dirty="0">
                <a:latin typeface="Comic Sans MS" panose="030F0902030302020204" pitchFamily="66" charset="0"/>
              </a:rPr>
              <a:t> before the church. You will do well to send them on their journey in a manner worthy of God. </a:t>
            </a:r>
            <a:r>
              <a:rPr lang="en-US" sz="1500" b="1" baseline="30000" dirty="0">
                <a:latin typeface="Comic Sans MS" panose="030F0902030302020204" pitchFamily="66" charset="0"/>
              </a:rPr>
              <a:t>7 </a:t>
            </a:r>
            <a:r>
              <a:rPr lang="en-US" sz="1500" dirty="0">
                <a:latin typeface="Comic Sans MS" panose="030F0902030302020204" pitchFamily="66" charset="0"/>
              </a:rPr>
              <a:t>For they have gone out for the sake of the name, accepting nothing from the Gentiles. </a:t>
            </a:r>
            <a:r>
              <a:rPr lang="en-US" sz="1500" b="1" baseline="30000" dirty="0">
                <a:latin typeface="Comic Sans MS" panose="030F0902030302020204" pitchFamily="66" charset="0"/>
              </a:rPr>
              <a:t>8 </a:t>
            </a:r>
            <a:r>
              <a:rPr lang="en-US" sz="1500" dirty="0">
                <a:latin typeface="Comic Sans MS" panose="030F0902030302020204" pitchFamily="66" charset="0"/>
              </a:rPr>
              <a:t>Therefore we ought to support people like these, that we may be fellow workers for the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a:t>
            </a:r>
          </a:p>
          <a:p>
            <a:r>
              <a:rPr lang="en-US" sz="1500" b="1" baseline="30000" dirty="0">
                <a:latin typeface="Comic Sans MS" panose="030F0902030302020204" pitchFamily="66" charset="0"/>
              </a:rPr>
              <a:t>9 </a:t>
            </a:r>
            <a:r>
              <a:rPr lang="en-US" sz="1500" dirty="0">
                <a:latin typeface="Comic Sans MS" panose="030F0902030302020204" pitchFamily="66" charset="0"/>
              </a:rPr>
              <a:t>I have written something to the church, but Diotrephes, who likes to put himself first, does not acknowledge our authority. </a:t>
            </a:r>
            <a:r>
              <a:rPr lang="en-US" sz="1500" b="1" baseline="30000" dirty="0">
                <a:latin typeface="Comic Sans MS" panose="030F0902030302020204" pitchFamily="66" charset="0"/>
              </a:rPr>
              <a:t>10 </a:t>
            </a:r>
            <a:r>
              <a:rPr lang="en-US" sz="1500" dirty="0">
                <a:latin typeface="Comic Sans MS" panose="030F0902030302020204" pitchFamily="66" charset="0"/>
              </a:rPr>
              <a:t>So if I come, I will bring up what he is doing, talking wicked nonsense against us. And not content with that, he refuses to welcome the brothers, and also stops those who want to and puts them out of the church. </a:t>
            </a:r>
          </a:p>
          <a:p>
            <a:endParaRPr lang="en-US" sz="1500" dirty="0">
              <a:latin typeface="Comic Sans MS" panose="030F0902030302020204" pitchFamily="66" charset="0"/>
            </a:endParaRPr>
          </a:p>
          <a:p>
            <a:r>
              <a:rPr lang="en-US" sz="1500" b="1" baseline="30000" dirty="0">
                <a:latin typeface="Comic Sans MS" panose="030F0902030302020204" pitchFamily="66" charset="0"/>
              </a:rPr>
              <a:t>11 </a:t>
            </a:r>
            <a:r>
              <a:rPr lang="en-US" sz="1500" dirty="0">
                <a:highlight>
                  <a:srgbClr val="FFFF00"/>
                </a:highlight>
                <a:latin typeface="Comic Sans MS" panose="030F0902030302020204" pitchFamily="66" charset="0"/>
              </a:rPr>
              <a:t>Beloved</a:t>
            </a:r>
            <a:r>
              <a:rPr lang="en-US" sz="1500" dirty="0">
                <a:latin typeface="Comic Sans MS" panose="030F0902030302020204" pitchFamily="66" charset="0"/>
              </a:rPr>
              <a:t>, do not imitate evil but imitate good. Whoever does good is from God; whoever does evil has not seen God. </a:t>
            </a:r>
            <a:r>
              <a:rPr lang="en-US" sz="1500" b="1" baseline="30000" dirty="0">
                <a:latin typeface="Comic Sans MS" panose="030F0902030302020204" pitchFamily="66" charset="0"/>
              </a:rPr>
              <a:t>12 </a:t>
            </a:r>
            <a:r>
              <a:rPr lang="en-US" sz="1500" dirty="0">
                <a:latin typeface="Comic Sans MS" panose="030F0902030302020204" pitchFamily="66" charset="0"/>
              </a:rPr>
              <a:t>Demetrius has received a good testimony from everyone, and from the </a:t>
            </a:r>
            <a:r>
              <a:rPr lang="en-US" sz="1500" dirty="0">
                <a:highlight>
                  <a:srgbClr val="FF00FF"/>
                </a:highlight>
                <a:latin typeface="Comic Sans MS" panose="030F0902030302020204" pitchFamily="66" charset="0"/>
              </a:rPr>
              <a:t>truth</a:t>
            </a:r>
            <a:r>
              <a:rPr lang="en-US" sz="1500" dirty="0">
                <a:latin typeface="Comic Sans MS" panose="030F0902030302020204" pitchFamily="66" charset="0"/>
              </a:rPr>
              <a:t> itself. We also add our testimony, and you know that our testimony is </a:t>
            </a:r>
            <a:r>
              <a:rPr lang="en-US" sz="1500" dirty="0">
                <a:highlight>
                  <a:srgbClr val="FF00FF"/>
                </a:highlight>
                <a:latin typeface="Comic Sans MS" panose="030F0902030302020204" pitchFamily="66" charset="0"/>
              </a:rPr>
              <a:t>true</a:t>
            </a:r>
            <a:r>
              <a:rPr lang="en-US" sz="1500" dirty="0">
                <a:latin typeface="Comic Sans MS" panose="030F0902030302020204" pitchFamily="66" charset="0"/>
              </a:rPr>
              <a:t>. </a:t>
            </a:r>
          </a:p>
          <a:p>
            <a:r>
              <a:rPr lang="en-US" sz="1500" b="1" dirty="0">
                <a:latin typeface="Comic Sans MS" panose="030F0902030302020204" pitchFamily="66" charset="0"/>
              </a:rPr>
              <a:t> </a:t>
            </a:r>
          </a:p>
          <a:p>
            <a:r>
              <a:rPr lang="en-US" sz="1500" b="1" baseline="30000" dirty="0">
                <a:latin typeface="Comic Sans MS" panose="030F0902030302020204" pitchFamily="66" charset="0"/>
              </a:rPr>
              <a:t>13 </a:t>
            </a:r>
            <a:r>
              <a:rPr lang="en-US" sz="1500" dirty="0">
                <a:latin typeface="Comic Sans MS" panose="030F0902030302020204" pitchFamily="66" charset="0"/>
              </a:rPr>
              <a:t>I had much to write to you, but I would rather not write with pen and ink. </a:t>
            </a:r>
            <a:r>
              <a:rPr lang="en-US" sz="1500" b="1" baseline="30000" dirty="0">
                <a:latin typeface="Comic Sans MS" panose="030F0902030302020204" pitchFamily="66" charset="0"/>
              </a:rPr>
              <a:t>14 </a:t>
            </a:r>
            <a:r>
              <a:rPr lang="en-US" sz="1500" dirty="0">
                <a:latin typeface="Comic Sans MS" panose="030F0902030302020204" pitchFamily="66" charset="0"/>
              </a:rPr>
              <a:t>I hope to see you soon, and we will talk face to face. </a:t>
            </a:r>
          </a:p>
          <a:p>
            <a:r>
              <a:rPr lang="en-US" sz="1500" b="1" baseline="30000" dirty="0">
                <a:latin typeface="Comic Sans MS" panose="030F0902030302020204" pitchFamily="66" charset="0"/>
              </a:rPr>
              <a:t>15 </a:t>
            </a:r>
            <a:r>
              <a:rPr lang="en-US" sz="1500" dirty="0">
                <a:latin typeface="Comic Sans MS" panose="030F0902030302020204" pitchFamily="66" charset="0"/>
              </a:rPr>
              <a:t>Peace be to you. The friends greet you. Greet the friends, each by name. </a:t>
            </a:r>
          </a:p>
        </p:txBody>
      </p:sp>
    </p:spTree>
    <p:extLst>
      <p:ext uri="{BB962C8B-B14F-4D97-AF65-F5344CB8AC3E}">
        <p14:creationId xmlns:p14="http://schemas.microsoft.com/office/powerpoint/2010/main" val="39210426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159477</TotalTime>
  <Words>2171</Words>
  <Application>Microsoft Macintosh PowerPoint</Application>
  <PresentationFormat>On-screen Show (16:10)</PresentationFormat>
  <Paragraphs>128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2455</cp:revision>
  <cp:lastPrinted>2022-12-16T03:11:22Z</cp:lastPrinted>
  <dcterms:created xsi:type="dcterms:W3CDTF">2016-11-04T06:28:01Z</dcterms:created>
  <dcterms:modified xsi:type="dcterms:W3CDTF">2022-12-16T04:55:28Z</dcterms:modified>
</cp:coreProperties>
</file>